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3" r:id="rId15"/>
    <p:sldId id="264" r:id="rId16"/>
    <p:sldId id="265" r:id="rId17"/>
    <p:sldId id="266" r:id="rId18"/>
    <p:sldId id="279" r:id="rId19"/>
    <p:sldId id="267" r:id="rId20"/>
    <p:sldId id="268" r:id="rId21"/>
    <p:sldId id="269" r:id="rId22"/>
    <p:sldId id="270" r:id="rId23"/>
  </p:sld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D"/>
    <a:srgbClr val="045096"/>
    <a:srgbClr val="3333FF"/>
    <a:srgbClr val="CC0099"/>
    <a:srgbClr val="B47B08"/>
    <a:srgbClr val="B69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00" d="100"/>
          <a:sy n="100" d="100"/>
        </p:scale>
        <p:origin x="696" y="252"/>
      </p:cViewPr>
      <p:guideLst>
        <p:guide orient="horz" pos="2304"/>
        <p:guide pos="40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650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650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D45A8-A1C4-43CC-9EFC-E8722B4252C4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679450" y="976313"/>
            <a:ext cx="8674100" cy="4878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31838" y="6180138"/>
            <a:ext cx="5851525" cy="5854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2358688"/>
            <a:ext cx="3170238" cy="650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43375" y="12358688"/>
            <a:ext cx="3170238" cy="650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895C9-CC35-4E10-BF27-43EAA4BDF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836" y="2272456"/>
            <a:ext cx="11059478" cy="15680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674" y="4145280"/>
            <a:ext cx="9107805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0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1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4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22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03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8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6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44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188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33921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422266" y="313267"/>
            <a:ext cx="4165375" cy="665649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26141" y="313267"/>
            <a:ext cx="12279273" cy="66564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43815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249588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791" y="4700696"/>
            <a:ext cx="11059478" cy="145288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791" y="3100497"/>
            <a:ext cx="11059478" cy="1600199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806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12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418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224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031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837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6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449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140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6141" y="1820334"/>
            <a:ext cx="8222324" cy="514942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365317" y="1820334"/>
            <a:ext cx="8222324" cy="514942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56538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559" y="292947"/>
            <a:ext cx="1171003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557" y="1637456"/>
            <a:ext cx="5748851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621" indent="0">
              <a:buNone/>
              <a:defRPr sz="2500" b="1"/>
            </a:lvl2pPr>
            <a:lvl3pPr marL="1161242" indent="0">
              <a:buNone/>
              <a:defRPr sz="2300" b="1"/>
            </a:lvl3pPr>
            <a:lvl4pPr marL="1741863" indent="0">
              <a:buNone/>
              <a:defRPr sz="2000" b="1"/>
            </a:lvl4pPr>
            <a:lvl5pPr marL="2322484" indent="0">
              <a:buNone/>
              <a:defRPr sz="2000" b="1"/>
            </a:lvl5pPr>
            <a:lvl6pPr marL="2903104" indent="0">
              <a:buNone/>
              <a:defRPr sz="2000" b="1"/>
            </a:lvl6pPr>
            <a:lvl7pPr marL="3483727" indent="0">
              <a:buNone/>
              <a:defRPr sz="2000" b="1"/>
            </a:lvl7pPr>
            <a:lvl8pPr marL="4064348" indent="0">
              <a:buNone/>
              <a:defRPr sz="2000" b="1"/>
            </a:lvl8pPr>
            <a:lvl9pPr marL="4644968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557" y="2319869"/>
            <a:ext cx="5748851" cy="42147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9487" y="1637456"/>
            <a:ext cx="5751109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621" indent="0">
              <a:buNone/>
              <a:defRPr sz="2500" b="1"/>
            </a:lvl2pPr>
            <a:lvl3pPr marL="1161242" indent="0">
              <a:buNone/>
              <a:defRPr sz="2300" b="1"/>
            </a:lvl3pPr>
            <a:lvl4pPr marL="1741863" indent="0">
              <a:buNone/>
              <a:defRPr sz="2000" b="1"/>
            </a:lvl4pPr>
            <a:lvl5pPr marL="2322484" indent="0">
              <a:buNone/>
              <a:defRPr sz="2000" b="1"/>
            </a:lvl5pPr>
            <a:lvl6pPr marL="2903104" indent="0">
              <a:buNone/>
              <a:defRPr sz="2000" b="1"/>
            </a:lvl6pPr>
            <a:lvl7pPr marL="3483727" indent="0">
              <a:buNone/>
              <a:defRPr sz="2000" b="1"/>
            </a:lvl7pPr>
            <a:lvl8pPr marL="4064348" indent="0">
              <a:buNone/>
              <a:defRPr sz="2000" b="1"/>
            </a:lvl8pPr>
            <a:lvl9pPr marL="4644968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9487" y="2319869"/>
            <a:ext cx="5751109" cy="42147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181949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40423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3337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561" y="291253"/>
            <a:ext cx="4280579" cy="12395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6998" y="291256"/>
            <a:ext cx="7273594" cy="6243321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561" y="1530776"/>
            <a:ext cx="4280579" cy="5003801"/>
          </a:xfrm>
        </p:spPr>
        <p:txBody>
          <a:bodyPr/>
          <a:lstStyle>
            <a:lvl1pPr marL="0" indent="0">
              <a:buNone/>
              <a:defRPr sz="1800"/>
            </a:lvl1pPr>
            <a:lvl2pPr marL="580621" indent="0">
              <a:buNone/>
              <a:defRPr sz="1500"/>
            </a:lvl2pPr>
            <a:lvl3pPr marL="1161242" indent="0">
              <a:buNone/>
              <a:defRPr sz="1300"/>
            </a:lvl3pPr>
            <a:lvl4pPr marL="1741863" indent="0">
              <a:buNone/>
              <a:defRPr sz="1100"/>
            </a:lvl4pPr>
            <a:lvl5pPr marL="2322484" indent="0">
              <a:buNone/>
              <a:defRPr sz="1100"/>
            </a:lvl5pPr>
            <a:lvl6pPr marL="2903104" indent="0">
              <a:buNone/>
              <a:defRPr sz="1100"/>
            </a:lvl6pPr>
            <a:lvl7pPr marL="3483727" indent="0">
              <a:buNone/>
              <a:defRPr sz="1100"/>
            </a:lvl7pPr>
            <a:lvl8pPr marL="4064348" indent="0">
              <a:buNone/>
              <a:defRPr sz="1100"/>
            </a:lvl8pPr>
            <a:lvl9pPr marL="464496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192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0276" y="5120642"/>
            <a:ext cx="7806690" cy="6045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50276" y="653627"/>
            <a:ext cx="7806690" cy="4389120"/>
          </a:xfrm>
        </p:spPr>
        <p:txBody>
          <a:bodyPr/>
          <a:lstStyle>
            <a:lvl1pPr marL="0" indent="0">
              <a:buNone/>
              <a:defRPr sz="4100"/>
            </a:lvl1pPr>
            <a:lvl2pPr marL="580621" indent="0">
              <a:buNone/>
              <a:defRPr sz="3600"/>
            </a:lvl2pPr>
            <a:lvl3pPr marL="1161242" indent="0">
              <a:buNone/>
              <a:defRPr sz="3000"/>
            </a:lvl3pPr>
            <a:lvl4pPr marL="1741863" indent="0">
              <a:buNone/>
              <a:defRPr sz="2500"/>
            </a:lvl4pPr>
            <a:lvl5pPr marL="2322484" indent="0">
              <a:buNone/>
              <a:defRPr sz="2500"/>
            </a:lvl5pPr>
            <a:lvl6pPr marL="2903104" indent="0">
              <a:buNone/>
              <a:defRPr sz="2500"/>
            </a:lvl6pPr>
            <a:lvl7pPr marL="3483727" indent="0">
              <a:buNone/>
              <a:defRPr sz="2500"/>
            </a:lvl7pPr>
            <a:lvl8pPr marL="4064348" indent="0">
              <a:buNone/>
              <a:defRPr sz="2500"/>
            </a:lvl8pPr>
            <a:lvl9pPr marL="4644968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50276" y="5725163"/>
            <a:ext cx="7806690" cy="858519"/>
          </a:xfrm>
        </p:spPr>
        <p:txBody>
          <a:bodyPr/>
          <a:lstStyle>
            <a:lvl1pPr marL="0" indent="0">
              <a:buNone/>
              <a:defRPr sz="1800"/>
            </a:lvl1pPr>
            <a:lvl2pPr marL="580621" indent="0">
              <a:buNone/>
              <a:defRPr sz="1500"/>
            </a:lvl2pPr>
            <a:lvl3pPr marL="1161242" indent="0">
              <a:buNone/>
              <a:defRPr sz="1300"/>
            </a:lvl3pPr>
            <a:lvl4pPr marL="1741863" indent="0">
              <a:buNone/>
              <a:defRPr sz="1100"/>
            </a:lvl4pPr>
            <a:lvl5pPr marL="2322484" indent="0">
              <a:buNone/>
              <a:defRPr sz="1100"/>
            </a:lvl5pPr>
            <a:lvl6pPr marL="2903104" indent="0">
              <a:buNone/>
              <a:defRPr sz="1100"/>
            </a:lvl6pPr>
            <a:lvl7pPr marL="3483727" indent="0">
              <a:buNone/>
              <a:defRPr sz="1100"/>
            </a:lvl7pPr>
            <a:lvl8pPr marL="4064348" indent="0">
              <a:buNone/>
              <a:defRPr sz="1100"/>
            </a:lvl8pPr>
            <a:lvl9pPr marL="464496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354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559" y="292947"/>
            <a:ext cx="11710035" cy="1219200"/>
          </a:xfrm>
          <a:prstGeom prst="rect">
            <a:avLst/>
          </a:prstGeom>
        </p:spPr>
        <p:txBody>
          <a:bodyPr vert="horz" lIns="116124" tIns="58062" rIns="116124" bIns="5806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559" y="1706880"/>
            <a:ext cx="11710035" cy="4827694"/>
          </a:xfrm>
          <a:prstGeom prst="rect">
            <a:avLst/>
          </a:prstGeom>
        </p:spPr>
        <p:txBody>
          <a:bodyPr vert="horz" lIns="116124" tIns="58062" rIns="116124" bIns="5806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0559" y="6780109"/>
            <a:ext cx="3035935" cy="389467"/>
          </a:xfrm>
          <a:prstGeom prst="rect">
            <a:avLst/>
          </a:prstGeom>
        </p:spPr>
        <p:txBody>
          <a:bodyPr vert="horz" lIns="116124" tIns="58062" rIns="116124" bIns="5806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t>3/5/2025</a:t>
            </a:fld>
            <a:endParaRPr lang="en-US" sz="17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45476" y="6780109"/>
            <a:ext cx="4120198" cy="389467"/>
          </a:xfrm>
          <a:prstGeom prst="rect">
            <a:avLst/>
          </a:prstGeom>
        </p:spPr>
        <p:txBody>
          <a:bodyPr vert="horz" lIns="116124" tIns="58062" rIns="116124" bIns="5806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7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24659" y="6780109"/>
            <a:ext cx="3035935" cy="389467"/>
          </a:xfrm>
          <a:prstGeom prst="rect">
            <a:avLst/>
          </a:prstGeom>
        </p:spPr>
        <p:txBody>
          <a:bodyPr vert="horz" lIns="116124" tIns="58062" rIns="116124" bIns="5806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20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631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116124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5466" indent="-435466" algn="l" defTabSz="116124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3508" indent="-362889" algn="l" defTabSz="1161242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53" indent="-290312" algn="l" defTabSz="11612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32173" indent="-290312" algn="l" defTabSz="11612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795" indent="-290312" algn="l" defTabSz="1161242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3415" indent="-290312" algn="l" defTabSz="11612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74036" indent="-290312" algn="l" defTabSz="11612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54657" indent="-290312" algn="l" defTabSz="11612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35278" indent="-290312" algn="l" defTabSz="11612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612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0621" algn="l" defTabSz="11612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1242" algn="l" defTabSz="11612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863" algn="l" defTabSz="11612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2484" algn="l" defTabSz="11612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3104" algn="l" defTabSz="11612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3727" algn="l" defTabSz="11612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64348" algn="l" defTabSz="11612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44968" algn="l" defTabSz="11612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ffp.team/" TargetMode="External"/><Relationship Id="rId4" Type="http://schemas.openxmlformats.org/officeDocument/2006/relationships/hyperlink" Target="https://t.me/time_it_is_mone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3AA000-09C2-4745-32E4-4AE56431C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86792" y="34729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5696" y="-30301"/>
            <a:ext cx="3782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3333FF"/>
                </a:solidFill>
                <a:latin typeface="+mj-lt"/>
              </a:rPr>
              <a:t>Рассмотрим каждый</a:t>
            </a:r>
          </a:p>
          <a:p>
            <a:pPr algn="ctr"/>
            <a:r>
              <a:rPr lang="ru-RU" sz="3200" dirty="0">
                <a:latin typeface="+mj-lt"/>
              </a:rPr>
              <a:t>Элемент подробнее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6206" y="-30301"/>
            <a:ext cx="3304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3333FF"/>
                </a:solidFill>
                <a:latin typeface="+mj-lt"/>
              </a:rPr>
              <a:t>4-ый элемент</a:t>
            </a:r>
          </a:p>
          <a:p>
            <a:pPr algn="ctr"/>
            <a:r>
              <a:rPr lang="ru-RU" sz="2000" dirty="0">
                <a:latin typeface="+mj-lt"/>
              </a:rPr>
              <a:t>Активная торговая стратегия</a:t>
            </a:r>
          </a:p>
          <a:p>
            <a:pPr algn="ctr"/>
            <a:r>
              <a:rPr lang="ru-RU" sz="2000" dirty="0">
                <a:latin typeface="+mj-lt"/>
              </a:rPr>
              <a:t>40% от портфеля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86792" y="34729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0150" y="4238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C:\Users\malts\OneDrive\Рабочий стол\G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8" y="1178337"/>
            <a:ext cx="12797873" cy="58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6700" y="1369874"/>
            <a:ext cx="77621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Актив</a:t>
            </a:r>
            <a:r>
              <a:rPr lang="ru-RU" dirty="0"/>
              <a:t>: Природный газ, фьючерс</a:t>
            </a:r>
          </a:p>
          <a:p>
            <a:r>
              <a:rPr lang="ru-RU" b="1" dirty="0"/>
              <a:t>Период</a:t>
            </a:r>
            <a:r>
              <a:rPr lang="ru-RU" dirty="0"/>
              <a:t>: Краткосрочные сделки (до 2 недель)</a:t>
            </a:r>
          </a:p>
          <a:p>
            <a:r>
              <a:rPr lang="ru-RU" b="1" dirty="0"/>
              <a:t>Направление</a:t>
            </a:r>
            <a:r>
              <a:rPr lang="ru-RU" dirty="0"/>
              <a:t>: универсально</a:t>
            </a:r>
          </a:p>
          <a:p>
            <a:r>
              <a:rPr lang="ru-RU" b="1" dirty="0"/>
              <a:t>Преимущества</a:t>
            </a:r>
            <a:r>
              <a:rPr lang="ru-RU" dirty="0"/>
              <a:t>:</a:t>
            </a:r>
          </a:p>
          <a:p>
            <a:r>
              <a:rPr lang="ru-RU" b="1" dirty="0"/>
              <a:t>√</a:t>
            </a:r>
            <a:r>
              <a:rPr lang="ru-RU" dirty="0"/>
              <a:t> Динамическая система риск-менеджмента</a:t>
            </a:r>
          </a:p>
          <a:p>
            <a:r>
              <a:rPr lang="ru-RU" b="1" dirty="0"/>
              <a:t>√</a:t>
            </a:r>
            <a:r>
              <a:rPr lang="ru-RU" dirty="0"/>
              <a:t> Анализ мультифрэймов</a:t>
            </a:r>
          </a:p>
          <a:p>
            <a:r>
              <a:rPr lang="ru-RU" b="1" dirty="0"/>
              <a:t>√</a:t>
            </a:r>
            <a:r>
              <a:rPr lang="ru-RU" dirty="0"/>
              <a:t> Фильтр флэта, ложных сигналов</a:t>
            </a:r>
          </a:p>
          <a:p>
            <a:r>
              <a:rPr lang="ru-RU" b="1" dirty="0"/>
              <a:t>√</a:t>
            </a:r>
            <a:r>
              <a:rPr lang="ru-RU" dirty="0"/>
              <a:t> Максимизация прибыли</a:t>
            </a:r>
          </a:p>
          <a:p>
            <a:r>
              <a:rPr lang="ru-RU" b="1" dirty="0"/>
              <a:t>√</a:t>
            </a:r>
            <a:r>
              <a:rPr lang="ru-RU" dirty="0"/>
              <a:t> Полная ликвидность капитала</a:t>
            </a:r>
          </a:p>
          <a:p>
            <a:r>
              <a:rPr lang="ru-RU" b="1" dirty="0"/>
              <a:t>√</a:t>
            </a:r>
            <a:r>
              <a:rPr lang="ru-RU" dirty="0"/>
              <a:t> Частично сокращение/наращивание объема</a:t>
            </a:r>
          </a:p>
          <a:p>
            <a:r>
              <a:rPr lang="ru-RU" b="1" dirty="0"/>
              <a:t>√</a:t>
            </a:r>
            <a:r>
              <a:rPr lang="ru-RU" dirty="0"/>
              <a:t> Адаптация к изменениям конъюнктуры</a:t>
            </a:r>
          </a:p>
        </p:txBody>
      </p:sp>
    </p:spTree>
    <p:extLst>
      <p:ext uri="{BB962C8B-B14F-4D97-AF65-F5344CB8AC3E}">
        <p14:creationId xmlns:p14="http://schemas.microsoft.com/office/powerpoint/2010/main" val="266282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86792" y="34729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5696" y="-30301"/>
            <a:ext cx="3782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3333FF"/>
                </a:solidFill>
                <a:latin typeface="+mj-lt"/>
              </a:rPr>
              <a:t>Рассмотрим каждый</a:t>
            </a:r>
          </a:p>
          <a:p>
            <a:pPr algn="ctr"/>
            <a:r>
              <a:rPr lang="ru-RU" sz="3200" dirty="0">
                <a:latin typeface="+mj-lt"/>
              </a:rPr>
              <a:t>Элемент подробнее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6206" y="-30301"/>
            <a:ext cx="3304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3333FF"/>
                </a:solidFill>
                <a:latin typeface="+mj-lt"/>
              </a:rPr>
              <a:t>4-ый элемент</a:t>
            </a:r>
          </a:p>
          <a:p>
            <a:pPr algn="ctr"/>
            <a:r>
              <a:rPr lang="ru-RU" sz="2000" dirty="0">
                <a:latin typeface="+mj-lt"/>
              </a:rPr>
              <a:t>Активная торговая стратегия</a:t>
            </a:r>
          </a:p>
          <a:p>
            <a:pPr algn="ctr"/>
            <a:r>
              <a:rPr lang="ru-RU" sz="2000" dirty="0">
                <a:latin typeface="+mj-lt"/>
              </a:rPr>
              <a:t>40% от портфеля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86792" y="34729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0150" y="4238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6629" y="4960799"/>
            <a:ext cx="7762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effectLst/>
              </a:rPr>
              <a:t>Период работы стратегии 27.01.2022 - 05.03.2025</a:t>
            </a:r>
          </a:p>
          <a:p>
            <a:pPr algn="l"/>
            <a:r>
              <a:rPr lang="ru-RU" dirty="0">
                <a:effectLst/>
              </a:rPr>
              <a:t>~3 года, ~170% годовых</a:t>
            </a:r>
          </a:p>
          <a:p>
            <a:pPr algn="l"/>
            <a:r>
              <a:rPr lang="ru-RU" dirty="0">
                <a:effectLst/>
              </a:rPr>
              <a:t>54% прибыльных сделок</a:t>
            </a:r>
          </a:p>
          <a:p>
            <a:pPr algn="l"/>
            <a:r>
              <a:rPr lang="ru-RU" dirty="0">
                <a:effectLst/>
              </a:rPr>
              <a:t>Максимальная просадка капитала ~17% от счета</a:t>
            </a:r>
          </a:p>
          <a:p>
            <a:pPr algn="l"/>
            <a:r>
              <a:rPr lang="ru-RU" dirty="0">
                <a:effectLst/>
              </a:rPr>
              <a:t>~40 сделок в год</a:t>
            </a:r>
          </a:p>
          <a:p>
            <a:pPr algn="l"/>
            <a:endParaRPr lang="ru-RU" dirty="0">
              <a:effectLst/>
            </a:endParaRPr>
          </a:p>
          <a:p>
            <a:pPr algn="l"/>
            <a:r>
              <a:rPr lang="ru-RU" b="1" dirty="0">
                <a:effectLst/>
              </a:rPr>
              <a:t>Итог:</a:t>
            </a:r>
            <a:r>
              <a:rPr lang="ru-RU" dirty="0">
                <a:effectLst/>
              </a:rPr>
              <a:t> Уникальный элемент портфеля приумножающий доход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51DD23-609E-6A0A-610F-D293B3113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8204"/>
            <a:ext cx="13011150" cy="31570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04649" y="2362600"/>
            <a:ext cx="186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C0099"/>
                </a:solidFill>
              </a:rPr>
              <a:t>Просадка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&lt; 1</a:t>
            </a:r>
            <a:r>
              <a:rPr lang="ru-RU" b="1" dirty="0"/>
              <a:t>4%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17295" y="3203245"/>
            <a:ext cx="186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Стратегия</a:t>
            </a:r>
            <a:r>
              <a:rPr lang="ru-RU" b="1" dirty="0"/>
              <a:t> +528%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278870" y="3842266"/>
            <a:ext cx="107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45096"/>
                </a:solidFill>
              </a:rPr>
              <a:t>Газ</a:t>
            </a:r>
            <a:r>
              <a:rPr lang="ru-RU" b="1" dirty="0"/>
              <a:t> -44%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13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86792" y="34729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9086" y="11309"/>
            <a:ext cx="3952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333FF"/>
                </a:solidFill>
                <a:latin typeface="+mj-lt"/>
              </a:rPr>
              <a:t>Рассмотрим каждый</a:t>
            </a:r>
          </a:p>
          <a:p>
            <a:pPr algn="ctr"/>
            <a:r>
              <a:rPr lang="ru-RU" sz="3200" dirty="0">
                <a:latin typeface="+mj-lt"/>
              </a:rPr>
              <a:t>Элемент подробнее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82965" y="-30301"/>
            <a:ext cx="33514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+mj-lt"/>
              </a:rPr>
              <a:t>5</a:t>
            </a:r>
            <a:r>
              <a:rPr lang="ru-RU" sz="2000" dirty="0">
                <a:solidFill>
                  <a:srgbClr val="3333FF"/>
                </a:solidFill>
                <a:latin typeface="+mj-lt"/>
              </a:rPr>
              <a:t>-</a:t>
            </a:r>
            <a:r>
              <a:rPr lang="ru-RU" sz="2000" dirty="0" err="1">
                <a:solidFill>
                  <a:srgbClr val="3333FF"/>
                </a:solidFill>
                <a:latin typeface="+mj-lt"/>
              </a:rPr>
              <a:t>ый</a:t>
            </a:r>
            <a:r>
              <a:rPr lang="ru-RU" sz="2000" dirty="0">
                <a:solidFill>
                  <a:srgbClr val="3333FF"/>
                </a:solidFill>
                <a:latin typeface="+mj-lt"/>
              </a:rPr>
              <a:t> элемент</a:t>
            </a:r>
          </a:p>
          <a:p>
            <a:pPr algn="ctr"/>
            <a:r>
              <a:rPr lang="ru-RU" sz="2000" dirty="0">
                <a:latin typeface="+mj-lt"/>
              </a:rPr>
              <a:t>Защитная торговая стратегия</a:t>
            </a:r>
          </a:p>
          <a:p>
            <a:pPr algn="ctr"/>
            <a:r>
              <a:rPr lang="ru-RU" sz="2000" dirty="0">
                <a:latin typeface="+mj-lt"/>
              </a:rPr>
              <a:t>до 100% от портфеля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86792" y="34729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0150" y="4238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1" y="1190625"/>
            <a:ext cx="12781407" cy="595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02515" y="1769921"/>
            <a:ext cx="5876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Торговля на понижение</a:t>
            </a:r>
          </a:p>
          <a:p>
            <a:r>
              <a:rPr lang="ru-RU" dirty="0">
                <a:effectLst/>
              </a:rPr>
              <a:t>Актив = индекс акций / отдельные бумаги</a:t>
            </a:r>
          </a:p>
          <a:p>
            <a:r>
              <a:rPr lang="ru-RU" dirty="0"/>
              <a:t>Смысл работы идентичен 4-ому элементу</a:t>
            </a:r>
          </a:p>
          <a:p>
            <a:r>
              <a:rPr lang="ru-RU" dirty="0">
                <a:effectLst/>
              </a:rPr>
              <a:t>Применяется только при устоявшейся коррекции рынка</a:t>
            </a:r>
          </a:p>
        </p:txBody>
      </p:sp>
    </p:spTree>
    <p:extLst>
      <p:ext uri="{BB962C8B-B14F-4D97-AF65-F5344CB8AC3E}">
        <p14:creationId xmlns:p14="http://schemas.microsoft.com/office/powerpoint/2010/main" val="2151104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86792" y="34729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9086" y="11309"/>
            <a:ext cx="3952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333FF"/>
                </a:solidFill>
                <a:latin typeface="+mj-lt"/>
              </a:rPr>
              <a:t>Рассмотрим каждый</a:t>
            </a:r>
          </a:p>
          <a:p>
            <a:pPr algn="ctr"/>
            <a:r>
              <a:rPr lang="ru-RU" sz="3200" dirty="0">
                <a:latin typeface="+mj-lt"/>
              </a:rPr>
              <a:t>Элемент подробнее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82965" y="-30301"/>
            <a:ext cx="33514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+mj-lt"/>
              </a:rPr>
              <a:t>5</a:t>
            </a:r>
            <a:r>
              <a:rPr lang="ru-RU" sz="2000" dirty="0">
                <a:solidFill>
                  <a:srgbClr val="3333FF"/>
                </a:solidFill>
                <a:latin typeface="+mj-lt"/>
              </a:rPr>
              <a:t>-</a:t>
            </a:r>
            <a:r>
              <a:rPr lang="ru-RU" sz="2000" dirty="0" err="1">
                <a:solidFill>
                  <a:srgbClr val="3333FF"/>
                </a:solidFill>
                <a:latin typeface="+mj-lt"/>
              </a:rPr>
              <a:t>ый</a:t>
            </a:r>
            <a:r>
              <a:rPr lang="ru-RU" sz="2000" dirty="0">
                <a:solidFill>
                  <a:srgbClr val="3333FF"/>
                </a:solidFill>
                <a:latin typeface="+mj-lt"/>
              </a:rPr>
              <a:t> элемент</a:t>
            </a:r>
          </a:p>
          <a:p>
            <a:pPr algn="ctr"/>
            <a:r>
              <a:rPr lang="ru-RU" sz="2000" dirty="0">
                <a:latin typeface="+mj-lt"/>
              </a:rPr>
              <a:t>Защитная торговая стратегия</a:t>
            </a:r>
          </a:p>
          <a:p>
            <a:pPr algn="ctr"/>
            <a:r>
              <a:rPr lang="ru-RU" sz="2000" dirty="0">
                <a:latin typeface="+mj-lt"/>
              </a:rPr>
              <a:t>до 100% от портфеля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86792" y="34729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0150" y="4238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3" y="1182945"/>
            <a:ext cx="12627324" cy="375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6629" y="4960799"/>
            <a:ext cx="7762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Период работы стратегии 27.05.2024 - 03.10.2024</a:t>
            </a:r>
          </a:p>
          <a:p>
            <a:r>
              <a:rPr lang="ru-RU" dirty="0"/>
              <a:t>Общий доход: +15,7% в абсолютном выражении</a:t>
            </a:r>
          </a:p>
          <a:p>
            <a:r>
              <a:rPr lang="ru-RU" dirty="0"/>
              <a:t>72% прибыльных сделок </a:t>
            </a:r>
          </a:p>
          <a:p>
            <a:r>
              <a:rPr lang="ru-RU" dirty="0"/>
              <a:t>Максимальная просадка капитала ~3% от счета</a:t>
            </a:r>
          </a:p>
          <a:p>
            <a:r>
              <a:rPr lang="ru-RU" dirty="0"/>
              <a:t>Российский рынок за это время снижался на 29% </a:t>
            </a:r>
          </a:p>
          <a:p>
            <a:r>
              <a:rPr lang="ru-RU" dirty="0"/>
              <a:t>мы защитились от половины этого падения и </a:t>
            </a:r>
          </a:p>
          <a:p>
            <a:r>
              <a:rPr lang="ru-RU" dirty="0"/>
              <a:t>вложили прибыль в рынок по выгодным ценам</a:t>
            </a:r>
          </a:p>
          <a:p>
            <a:r>
              <a:rPr lang="ru-RU" b="1" dirty="0"/>
              <a:t>Итог:</a:t>
            </a:r>
            <a:r>
              <a:rPr lang="ru-RU" dirty="0"/>
              <a:t> Уникальный защитный элемент портфеля</a:t>
            </a:r>
            <a:endParaRPr lang="ru-RU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2295" y="1966675"/>
            <a:ext cx="186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C0099"/>
                </a:solidFill>
              </a:rPr>
              <a:t>Просадка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&lt; </a:t>
            </a:r>
            <a:r>
              <a:rPr lang="ru-RU" b="1" dirty="0"/>
              <a:t>3,5%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258531" y="2151341"/>
            <a:ext cx="210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Стратегия</a:t>
            </a:r>
            <a:r>
              <a:rPr lang="ru-RU" b="1" dirty="0"/>
              <a:t> +15,7%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050184" y="4421148"/>
            <a:ext cx="264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45096"/>
                </a:solidFill>
              </a:rPr>
              <a:t>Российский рынок </a:t>
            </a:r>
            <a:r>
              <a:rPr lang="ru-RU" b="1" dirty="0"/>
              <a:t>-29%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869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211075/1503387484/126982/slid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211075/1503387484/126982/slid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211075/1503387484/126982/slid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9449" y="1968609"/>
            <a:ext cx="31908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5 млн. рублей </a:t>
            </a:r>
            <a:r>
              <a:rPr lang="ru-RU" sz="1100" dirty="0"/>
              <a:t>или</a:t>
            </a:r>
            <a:endParaRPr lang="ru-RU" sz="2400" dirty="0"/>
          </a:p>
          <a:p>
            <a:pPr algn="ctr"/>
            <a:r>
              <a:rPr lang="en-US" sz="1600" dirty="0"/>
              <a:t>Min </a:t>
            </a:r>
            <a:r>
              <a:rPr lang="ru-RU" sz="1600" dirty="0"/>
              <a:t>вознаграждение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211075/1503387484/126982/slid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DDEBC3-3F3D-515E-E539-06C2318E8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2" y="1"/>
            <a:ext cx="13013321" cy="731397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086A84-EE16-8D6F-601C-EB41196F8588}"/>
              </a:ext>
            </a:extLst>
          </p:cNvPr>
          <p:cNvSpPr/>
          <p:nvPr/>
        </p:nvSpPr>
        <p:spPr>
          <a:xfrm>
            <a:off x="12590681" y="6806233"/>
            <a:ext cx="379878" cy="277906"/>
          </a:xfrm>
          <a:prstGeom prst="rect">
            <a:avLst/>
          </a:prstGeom>
          <a:solidFill>
            <a:srgbClr val="E9E9ED"/>
          </a:solidFill>
          <a:ln>
            <a:solidFill>
              <a:srgbClr val="E9E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07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211075/1503387484/126982/slid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211075/1503387484/126982/slid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6CF829-CC3C-FE1B-1AC8-E9587AFEF254}"/>
              </a:ext>
            </a:extLst>
          </p:cNvPr>
          <p:cNvSpPr/>
          <p:nvPr/>
        </p:nvSpPr>
        <p:spPr>
          <a:xfrm>
            <a:off x="430306" y="6866965"/>
            <a:ext cx="5020235" cy="369332"/>
          </a:xfrm>
          <a:prstGeom prst="rect">
            <a:avLst/>
          </a:prstGeom>
          <a:solidFill>
            <a:srgbClr val="E9E9ED"/>
          </a:solidFill>
          <a:ln>
            <a:solidFill>
              <a:srgbClr val="E9E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C9F33272-2AAB-C365-FF59-EC39871BF63C}"/>
              </a:ext>
            </a:extLst>
          </p:cNvPr>
          <p:cNvSpPr txBox="1"/>
          <p:nvPr/>
        </p:nvSpPr>
        <p:spPr>
          <a:xfrm>
            <a:off x="435788" y="5895186"/>
            <a:ext cx="565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4509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Телеграм канал и клуб </a:t>
            </a:r>
            <a:r>
              <a:rPr lang="en-US" b="1" dirty="0">
                <a:solidFill>
                  <a:srgbClr val="04509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 &amp; Wealth Syndicate</a:t>
            </a:r>
            <a:endParaRPr lang="ru-RU" b="1" dirty="0">
              <a:solidFill>
                <a:srgbClr val="045096"/>
              </a:solidFill>
            </a:endParaRPr>
          </a:p>
        </p:txBody>
      </p:sp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9B561A7C-CCC4-823F-ECD9-D47F0C2A9BAD}"/>
              </a:ext>
            </a:extLst>
          </p:cNvPr>
          <p:cNvSpPr txBox="1"/>
          <p:nvPr/>
        </p:nvSpPr>
        <p:spPr>
          <a:xfrm>
            <a:off x="424824" y="6418730"/>
            <a:ext cx="565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4509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Подробнее об услуге и управляющем на сайте</a:t>
            </a:r>
            <a:endParaRPr lang="ru-RU" b="1" dirty="0">
              <a:solidFill>
                <a:srgbClr val="04509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0692A-60B4-963E-4DB5-C57B09A20A0F}"/>
              </a:ext>
            </a:extLst>
          </p:cNvPr>
          <p:cNvSpPr txBox="1"/>
          <p:nvPr/>
        </p:nvSpPr>
        <p:spPr>
          <a:xfrm>
            <a:off x="430306" y="5371641"/>
            <a:ext cx="5661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Дополнительная информация – кликайте на текст ниже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211075/1503387484/126982/slid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65718" y="850309"/>
            <a:ext cx="5749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2%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29999" y="2212825"/>
            <a:ext cx="7668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20%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5575" y="2997460"/>
            <a:ext cx="15411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ежеквартально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47747" y="5259310"/>
            <a:ext cx="5978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30%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57308" y="5638291"/>
            <a:ext cx="2212485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Ежеквартально</a:t>
            </a:r>
          </a:p>
          <a:p>
            <a:pPr algn="ctr"/>
            <a:r>
              <a:rPr lang="ru-RU" sz="1400" dirty="0"/>
              <a:t>Метод </a:t>
            </a:r>
            <a:r>
              <a:rPr lang="en-US" sz="1400" dirty="0"/>
              <a:t>HWM</a:t>
            </a:r>
            <a:endParaRPr lang="ru-RU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211075/1503387484/126982/slide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211075/1503387484/126982/slide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211075/1503387484/126982/slid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211075/1503387484/126982/slid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211075/1503387484/126982/slid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86792" y="34729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09BD0B-2864-5688-5F23-56500CCAE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634"/>
            <a:ext cx="13011150" cy="73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0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86792" y="34729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5696" y="-30301"/>
            <a:ext cx="3782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3333FF"/>
                </a:solidFill>
                <a:latin typeface="+mj-lt"/>
              </a:rPr>
              <a:t>Рассмотрим каждый</a:t>
            </a:r>
          </a:p>
          <a:p>
            <a:pPr algn="ctr"/>
            <a:r>
              <a:rPr lang="ru-RU" sz="3200" dirty="0">
                <a:latin typeface="+mj-lt"/>
              </a:rPr>
              <a:t>Элемент подробнее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42719" y="-1"/>
            <a:ext cx="31684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3333FF"/>
                </a:solidFill>
                <a:latin typeface="+mj-lt"/>
              </a:rPr>
              <a:t>1-ый элемент</a:t>
            </a:r>
          </a:p>
          <a:p>
            <a:pPr algn="ctr"/>
            <a:r>
              <a:rPr lang="ru-RU" sz="2000" dirty="0">
                <a:latin typeface="+mj-lt"/>
              </a:rPr>
              <a:t>Индекс полной доходности</a:t>
            </a:r>
          </a:p>
          <a:p>
            <a:pPr algn="ctr"/>
            <a:r>
              <a:rPr lang="ru-RU" sz="2000" dirty="0">
                <a:latin typeface="+mj-lt"/>
              </a:rPr>
              <a:t>30% от портфеля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86792" y="34729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2050" name="Picture 2" descr="C:\Users\malts\OneDrive\Рабочий стол\Netto vs Brut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261769"/>
            <a:ext cx="12763500" cy="58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195" y="1665426"/>
            <a:ext cx="7762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инвестируем сразу в 50 крупнейших компаний российского рынка акций </a:t>
            </a:r>
          </a:p>
          <a:p>
            <a:r>
              <a:rPr lang="ru-RU" dirty="0"/>
              <a:t>и получаем финансовый результат включающий</a:t>
            </a:r>
          </a:p>
          <a:p>
            <a:r>
              <a:rPr lang="ru-RU" b="1" dirty="0"/>
              <a:t>Прирост рыночной стоимости</a:t>
            </a:r>
            <a:endParaRPr lang="ru-RU" dirty="0"/>
          </a:p>
          <a:p>
            <a:r>
              <a:rPr lang="ru-RU" b="1" dirty="0"/>
              <a:t>Выплату дивидендов</a:t>
            </a:r>
            <a:r>
              <a:rPr lang="ru-RU" dirty="0"/>
              <a:t> (которые увеличивают доход в 3 раза)</a:t>
            </a:r>
          </a:p>
          <a:p>
            <a:endParaRPr lang="ru-RU" dirty="0"/>
          </a:p>
          <a:p>
            <a:r>
              <a:rPr lang="ru-RU" b="1" dirty="0"/>
              <a:t>Итог:</a:t>
            </a:r>
            <a:r>
              <a:rPr lang="ru-RU" dirty="0"/>
              <a:t> 1-ый элемент приносит ~28% годовых на истории в 10 лет</a:t>
            </a:r>
          </a:p>
        </p:txBody>
      </p:sp>
    </p:spTree>
    <p:extLst>
      <p:ext uri="{BB962C8B-B14F-4D97-AF65-F5344CB8AC3E}">
        <p14:creationId xmlns:p14="http://schemas.microsoft.com/office/powerpoint/2010/main" val="292982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86792" y="34729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5696" y="-30301"/>
            <a:ext cx="3782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3333FF"/>
                </a:solidFill>
                <a:latin typeface="+mj-lt"/>
              </a:rPr>
              <a:t>Рассмотрим каждый</a:t>
            </a:r>
          </a:p>
          <a:p>
            <a:pPr algn="ctr"/>
            <a:r>
              <a:rPr lang="ru-RU" sz="3200" dirty="0">
                <a:latin typeface="+mj-lt"/>
              </a:rPr>
              <a:t>Элемент подробнее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96374" y="-1"/>
            <a:ext cx="24611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3333FF"/>
                </a:solidFill>
                <a:latin typeface="+mj-lt"/>
              </a:rPr>
              <a:t>2-ой элемент</a:t>
            </a:r>
          </a:p>
          <a:p>
            <a:pPr algn="ctr"/>
            <a:r>
              <a:rPr lang="ru-RU" sz="2000" dirty="0">
                <a:latin typeface="+mj-lt"/>
              </a:rPr>
              <a:t>Моментум стратегия</a:t>
            </a:r>
          </a:p>
          <a:p>
            <a:pPr algn="ctr"/>
            <a:r>
              <a:rPr lang="ru-RU" sz="2000" dirty="0">
                <a:latin typeface="+mj-lt"/>
              </a:rPr>
              <a:t>30% от портфеля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86792" y="34729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074" name="Picture 2" descr="C:\Users\malts\OneDrive\Рабочий стол\Moment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46917"/>
            <a:ext cx="12611100" cy="617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13550" y="1032173"/>
            <a:ext cx="1762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10150" y="4238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838700"/>
            <a:ext cx="297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45096"/>
                </a:solidFill>
              </a:rPr>
              <a:t>Моментум</a:t>
            </a:r>
            <a:r>
              <a:rPr lang="ru-RU" b="1" dirty="0"/>
              <a:t> стратегия +650%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17699" y="6284357"/>
            <a:ext cx="349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B47B08"/>
                </a:solidFill>
              </a:rPr>
              <a:t>Индекс </a:t>
            </a:r>
            <a:r>
              <a:rPr lang="ru-RU" b="1" dirty="0"/>
              <a:t>Московской биржи +90%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13828" y="1903274"/>
            <a:ext cx="7762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Подбираем 10 лучших акций российского рынка</a:t>
            </a:r>
          </a:p>
          <a:p>
            <a:r>
              <a:rPr lang="ru-RU" dirty="0"/>
              <a:t>вес каждой из них не более 10%</a:t>
            </a:r>
          </a:p>
          <a:p>
            <a:r>
              <a:rPr lang="ru-RU" dirty="0"/>
              <a:t>набор бумаг и их доли пересматриваются еженедельно</a:t>
            </a:r>
          </a:p>
          <a:p>
            <a:r>
              <a:rPr lang="ru-RU" b="1" dirty="0"/>
              <a:t>Итог</a:t>
            </a:r>
            <a:r>
              <a:rPr lang="ru-RU" dirty="0"/>
              <a:t>: 2-ой элемент показывает себя </a:t>
            </a:r>
            <a:r>
              <a:rPr lang="ru-RU" u="sng" dirty="0"/>
              <a:t>~в 7 раз лучше</a:t>
            </a:r>
            <a:r>
              <a:rPr lang="ru-RU" dirty="0"/>
              <a:t> индекса МБ</a:t>
            </a:r>
          </a:p>
          <a:p>
            <a:r>
              <a:rPr lang="ru-RU" dirty="0"/>
              <a:t>На длинном горизонте приносит результат </a:t>
            </a:r>
            <a:r>
              <a:rPr lang="ru-RU" u="sng" dirty="0"/>
              <a:t>~70% годовых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29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86792" y="34729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5696" y="-30301"/>
            <a:ext cx="3782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3333FF"/>
                </a:solidFill>
                <a:latin typeface="+mj-lt"/>
              </a:rPr>
              <a:t>Рассмотрим каждый</a:t>
            </a:r>
          </a:p>
          <a:p>
            <a:pPr algn="ctr"/>
            <a:r>
              <a:rPr lang="ru-RU" sz="3200" dirty="0">
                <a:latin typeface="+mj-lt"/>
              </a:rPr>
              <a:t>Элемент подробнее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8575" y="-1"/>
            <a:ext cx="2776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3333FF"/>
                </a:solidFill>
                <a:latin typeface="+mj-lt"/>
              </a:rPr>
              <a:t>3-ий элемент</a:t>
            </a:r>
          </a:p>
          <a:p>
            <a:pPr algn="ctr"/>
            <a:r>
              <a:rPr lang="ru-RU" sz="2000" dirty="0">
                <a:latin typeface="+mj-lt"/>
              </a:rPr>
              <a:t>Фонд денежного рынка</a:t>
            </a:r>
          </a:p>
          <a:p>
            <a:pPr algn="ctr"/>
            <a:r>
              <a:rPr lang="ru-RU" sz="2000" dirty="0">
                <a:latin typeface="+mj-lt"/>
              </a:rPr>
              <a:t>40% от портфеля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86792" y="34729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0150" y="4238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malts\OneDrive\Рабочий стол\Реп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3" y="1152525"/>
            <a:ext cx="12625883" cy="606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5778" y="1808024"/>
            <a:ext cx="7762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краткосрочные сделки РЕПО с центральным контрагентом</a:t>
            </a:r>
          </a:p>
          <a:p>
            <a:r>
              <a:rPr lang="ru-RU" dirty="0"/>
              <a:t>Доходность привязана к ставке RUONIA (межбанковские кредиты)</a:t>
            </a:r>
          </a:p>
          <a:p>
            <a:r>
              <a:rPr lang="ru-RU" dirty="0"/>
              <a:t>Используется как тихая гавань и залоговый инструмент</a:t>
            </a:r>
          </a:p>
          <a:p>
            <a:r>
              <a:rPr lang="ru-RU" dirty="0"/>
              <a:t>Фонд приносит гарантированный ежедневный доход</a:t>
            </a:r>
          </a:p>
          <a:p>
            <a:r>
              <a:rPr lang="ru-RU" b="1" dirty="0"/>
              <a:t>Итог</a:t>
            </a:r>
            <a:r>
              <a:rPr lang="ru-RU" dirty="0"/>
              <a:t>: Годовой доход около 16,5%</a:t>
            </a:r>
          </a:p>
        </p:txBody>
      </p:sp>
    </p:spTree>
    <p:extLst>
      <p:ext uri="{BB962C8B-B14F-4D97-AF65-F5344CB8AC3E}">
        <p14:creationId xmlns:p14="http://schemas.microsoft.com/office/powerpoint/2010/main" val="2242839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492</Words>
  <Application>Microsoft Office PowerPoint</Application>
  <PresentationFormat>Произвольный</PresentationFormat>
  <Paragraphs>136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PptxGenJS Presentation</dc:subject>
  <dc:creator>Visme User</dc:creator>
  <cp:lastModifiedBy>Пользователь</cp:lastModifiedBy>
  <cp:revision>23</cp:revision>
  <dcterms:created xsi:type="dcterms:W3CDTF">2024-02-04T17:09:22Z</dcterms:created>
  <dcterms:modified xsi:type="dcterms:W3CDTF">2025-03-05T07:45:53Z</dcterms:modified>
</cp:coreProperties>
</file>